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USE PRESENTER VIEW:</a:t>
            </a:r>
          </a:p>
          <a:p>
            <a:r>
              <a:t>This workbook is engineered for active interview rehearsal. On-slide text contains only the case prompt, high-level MECE structure, and key data points (strictly under 70 words per slide). The complete talk tracks, step-by-step math derivations, and follow-up defense live right here in the speaker notes.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PRACTICE CADENCE:</a:t>
            </a:r>
          </a:p>
          <a:p>
            <a:r>
              <a:t>Simulate an actual 15-minute case drill. Time yourself:</a:t>
            </a:r>
          </a:p>
          <a:p>
            <a:r>
              <a:t>- 0-2m: Clarify scope &amp; state assumptions</a:t>
            </a:r>
          </a:p>
          <a:p>
            <a:r>
              <a:t>- 2-4m: Build 3-branch structure</a:t>
            </a:r>
          </a:p>
          <a:p>
            <a:r>
              <a:t>- 4-10m: Solve math aloud &amp; interpret findings</a:t>
            </a:r>
          </a:p>
          <a:p>
            <a:r>
              <a:t>- 10-13m: Synthesize recommendations &amp; address risks</a:t>
            </a:r>
          </a:p>
          <a:p>
            <a:r>
              <a:t>- 13-15m: Propose continuous measurement.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EVALUATION CRITERIA:</a:t>
            </a:r>
          </a:p>
          <a:p>
            <a:r>
              <a:t>Google interviewers evaluate how you think, not just the final number. Demonstrate intellectual humility by stating assumptions explicitly, listening actively to feedback, and addressing second-order implications.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SELF-SCORING GUIDELINES:</a:t>
            </a:r>
          </a:p>
          <a:p>
            <a:r>
              <a:t>Score each case on a scale from 1 (Developing) to 4 (Exemplary). A passing Round 1 performance requires scores of 3+ across all four attributes.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(C01):</a:t>
            </a:r>
          </a:p>
          <a:p/>
          <a:p>
            <a:r>
              <a:t>FULL PROMPT: "Our leadership team noticed that 90-day retention for newly acquired SMB advertisers dropped by 8 percentage points last quarter (from 60% to 52%). As the StratOps analyst, how do you diagnose what happened, determine the root cause, and what actions do you recommend?"</a:t>
            </a:r>
          </a:p>
          <a:p/>
          <a:p>
            <a:r>
              <a:t>1. REPEAT THE QUESTION:</a:t>
            </a:r>
          </a:p>
          <a:p>
            <a:r>
              <a:t>'Thank you. To ensure perfect alignment: leadership has asked us to address: "Our leadership team noticed that 90-day retention for newly acquired SMB advertisers dropped by 8 percentage points last quarter (from 60% to 52%). As the StratOps analyst, how do you diagnose what happened, determine the root cause, and what actions do you recommend?" Is that an accurate summary of our scope?'</a:t>
            </a:r>
          </a:p>
          <a:p/>
          <a:p>
            <a:r>
              <a:t>2. CLARIFYING QUESTIONS TO ASK:</a:t>
            </a:r>
          </a:p>
          <a:p>
            <a:r>
              <a:t>- "Was this drop concentrated in a specific acquisition cohort, geography, or sales program (e.g. self-serve vs. phone sales)?"</a:t>
            </a:r>
          </a:p>
          <a:p>
            <a:r>
              <a:t>- "Did external competitive factors or seasonal ad-pricing shifts (CPC spikes) occur during this period?"</a:t>
            </a:r>
          </a:p>
          <a:p>
            <a:r>
              <a:t>- "How is 'retention' specifically defined (e.g., active spend in Day 80–90, minimum $ spend threshold, or zero churned status)?"</a:t>
            </a:r>
          </a:p>
          <a:p/>
          <a:p>
            <a:r>
              <a:t>3. WORKING ASSUMPTIONS TO STATE ALOUD:</a:t>
            </a:r>
          </a:p>
          <a:p>
            <a:r>
              <a:t>- Quarterly newly acquired cohort is 25,000 SMB advertisers (illustrative).</a:t>
            </a:r>
          </a:p>
          <a:p>
            <a:r>
              <a:t>- Historical baseline 90-day retention was 60% (15,000 retained); current is 52% (13,000 retained).</a:t>
            </a:r>
          </a:p>
          <a:p>
            <a:r>
              <a:t>- Average monthly spend per retained SMB advertiser is $600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(C01):</a:t>
            </a:r>
          </a:p>
          <a:p/>
          <a:p>
            <a:r>
              <a:t>INSIGHT SUMMARY:</a:t>
            </a:r>
          </a:p>
          <a:p>
            <a:r>
              <a:t>In this illustrative data, the 8-point retention drop is concentrated in the Sales-Assisted Acquisitions segment, where new advertisers who never completed conversion tracking installation experienced poor Smart Bidding performance and premature budget abandonment within 45 days -&gt; hypothesis to test: New advertisers lacking verified conversion tags abandon spend early due to sub-optimal Smart Bidding optimization; verifying conversion tags before scaling spend will recover the 2,000 lost advertisers and restore 90-day retention.</a:t>
            </a:r>
          </a:p>
          <a:p/>
          <a:p>
            <a:r>
              <a:t>DETAILED MATH STEPS:</a:t>
            </a:r>
          </a:p>
          <a:p>
            <a:r>
              <a:t>1. Quantify lost retained advertisers from 8-point retention drop</a:t>
            </a:r>
          </a:p>
          <a:p>
            <a:r>
              <a:t>   Calculation: 25000 * 0.08 = 2,000 advertisers</a:t>
            </a:r>
          </a:p>
          <a:p>
            <a:r>
              <a:t>2. Calculate monthly revenue loss from 2,000 lost retained advertisers</a:t>
            </a:r>
          </a:p>
          <a:p>
            <a:r>
              <a:t>   Calculation: 2000 * 600 = $1,200,000</a:t>
            </a:r>
          </a:p>
          <a:p>
            <a:r>
              <a:t>3. Calculate annualized top-line revenue impact</a:t>
            </a:r>
          </a:p>
          <a:p>
            <a:r>
              <a:t>   Calculation: 1200000 * 12 = $14,400,000</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(C01):</a:t>
            </a:r>
          </a:p>
          <a:p/>
          <a:p>
            <a:r>
              <a:t>COMPLETE RECOMMENDATION:</a:t>
            </a:r>
          </a:p>
          <a:p>
            <a:r>
              <a:t>1. Implement a mandatory Tag Verification Milestone: require advertisers in Sales-Assisted onboarding to verify a conversion tag before spending beyond initial trial credits. 2. Reposition seller incentives: align onboarding quota credit with 90-day active spend rather than day-1 account creation. 3. Automated alerts: trigger automated seller outreach if an account exhibits zero tag activity within the first 14 days. 4. Measure recovery of the 2,000 lost accounts against a randomized holdout to confirm causal retention lift.</a:t>
            </a:r>
          </a:p>
          <a:p/>
          <a:p>
            <a:r>
              <a:t>IMPLICATIONS &amp; RISKS:</a:t>
            </a:r>
          </a:p>
          <a:p>
            <a:r>
              <a:t>- Seller pushback if commission gating slows down acquisition closing velocity</a:t>
            </a:r>
          </a:p>
          <a:p>
            <a:r>
              <a:t>- Potential onboarding operational backlog if technical tag support is constrained</a:t>
            </a:r>
          </a:p>
          <a:p>
            <a:r>
              <a:t>- Risk of advertiser fatigue if automated alerts are too frequent</a:t>
            </a:r>
          </a:p>
          <a:p/>
          <a:p>
            <a:r>
              <a:t>MEASUREMENT &amp; CONTINUOUS IMPROVEMENT:</a:t>
            </a:r>
          </a:p>
          <a:p>
            <a:r>
              <a:t>None</a:t>
            </a:r>
          </a:p>
          <a:p/>
          <a:p>
            <a:r>
              <a:t>INTERVIEW FOLLOW-UP DEFENSE:</a:t>
            </a:r>
          </a:p>
          <a:p>
            <a:r>
              <a:t>COMMON CANDIDATE MISTAKES TO AVOID:</a:t>
            </a:r>
          </a:p>
          <a:p>
            <a:r>
              <a:t>- Jumping immediately to solutions (e.g. 'give them ad credits') before segmenting the data</a:t>
            </a:r>
          </a:p>
          <a:p>
            <a:r>
              <a:t>- Failing to quantify the revenue impact of the retention drop</a:t>
            </a:r>
          </a:p>
          <a:p>
            <a:r>
              <a:t>- Treating all 25,000 advertisers as a homogeneous group rather than isolating the failing sub-cohort</a:t>
            </a:r>
          </a:p>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(C02):</a:t>
            </a:r>
          </a:p>
          <a:p/>
          <a:p>
            <a:r>
              <a:t>FULL PROMPT: "GCS leadership wants to increase the adoption of Performance Max (PMax) among existing SMB advertisers currently running Search-only campaigns. How would you design a strategy to identify high-potential accounts, incentivize adoption, and measure incremental lift?"</a:t>
            </a:r>
          </a:p>
          <a:p/>
          <a:p>
            <a:r>
              <a:t>1. REPEAT THE QUESTION:</a:t>
            </a:r>
          </a:p>
          <a:p>
            <a:r>
              <a:t>'Thank you. To ensure perfect alignment: leadership has asked us to address: "GCS leadership wants to increase the adoption of Performance Max (PMax) among existing SMB advertisers currently running Search-only campaigns. How would you design a strategy to identify high-potential accounts, incentivize adoption, and measure incremental lift?" Is that an accurate summary of our scope?'</a:t>
            </a:r>
          </a:p>
          <a:p/>
          <a:p>
            <a:r>
              <a:t>2. CLARIFYING QUESTIONS TO ASK:</a:t>
            </a:r>
          </a:p>
          <a:p>
            <a:r>
              <a:t>- "What is the primary objective: maximizing total ad spend, improving advertiser ROAS, or expanding multi-format inventory (YouTube/Display)?"</a:t>
            </a:r>
          </a:p>
          <a:p>
            <a:r>
              <a:t>- "Are we targeting self-serve accounts via digital prompts, or routing through managed sales reps?"</a:t>
            </a:r>
          </a:p>
          <a:p>
            <a:r>
              <a:t>- "What historical data do we have on PMax performance for SMBs in similar verticals?"</a:t>
            </a:r>
          </a:p>
          <a:p/>
          <a:p>
            <a:r>
              <a:t>3. WORKING ASSUMPTIONS TO STATE ALOUD:</a:t>
            </a:r>
          </a:p>
          <a:p>
            <a:r>
              <a:t>- Target universe is 100,000 existing Search-only SMB advertisers (illustrative).</a:t>
            </a:r>
          </a:p>
          <a:p>
            <a:r>
              <a:t>- Target adoption rate is 25% over two quarters (illustrative).</a:t>
            </a:r>
          </a:p>
          <a:p>
            <a:r>
              <a:t>- Expected incremental monthly spend lift per adopting advertiser is $350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(C02):</a:t>
            </a:r>
          </a:p>
          <a:p/>
          <a:p>
            <a:r>
              <a:t>INSIGHT SUMMARY:</a:t>
            </a:r>
          </a:p>
          <a:p>
            <a:r>
              <a:t>In this illustrative data, friction in creative asset generation limits SMB adoption of Performance Max; coupling automated generative asset suggestions with targeted seller pitches reaches the target of 25,000 adopting accounts out of 100,000 eligible SMBs, unlocking $105M in annualized incremental ad spend -&gt; hypothesis to test: Overcoming creative asset anxiety via automated generation increases Performance Max adoption among Search SMBs, but net spend incrementality must be validated against Search cannibalization using a 10% account holdout.</a:t>
            </a:r>
          </a:p>
          <a:p/>
          <a:p>
            <a:r>
              <a:t>DETAILED MATH STEPS:</a:t>
            </a:r>
          </a:p>
          <a:p>
            <a:r>
              <a:t>1. Calculate target adopting accounts (25% of 100,000)</a:t>
            </a:r>
          </a:p>
          <a:p>
            <a:r>
              <a:t>   Calculation: 100000 * 0.25 = 25,000 accounts</a:t>
            </a:r>
          </a:p>
          <a:p>
            <a:r>
              <a:t>2. Calculate monthly incremental revenue lift</a:t>
            </a:r>
          </a:p>
          <a:p>
            <a:r>
              <a:t>   Calculation: 25000 * 350 = $8,750,000</a:t>
            </a:r>
          </a:p>
          <a:p>
            <a:r>
              <a:t>3. Calculate annualized incremental revenue opportunity</a:t>
            </a:r>
          </a:p>
          <a:p>
            <a:r>
              <a:t>   Calculation: 8750000 * 12 = $105,000,000</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(C02):</a:t>
            </a:r>
          </a:p>
          <a:p/>
          <a:p>
            <a:r>
              <a:t>COMPLETE RECOMMENDATION:</a:t>
            </a:r>
          </a:p>
          <a:p>
            <a:r>
              <a:t>1. Launch a tiered rollout prioritizing the target 25,000 high-readiness E-commerce and retail accounts out of the 100,000 eligible SMB universe. 2. Equip sellers with automated asset generation tooling to create draft image and copy assets in 1 click, removing asset anxiety. 3. Mitigate Search cannibalization by implementing a 10% holdout group and tracking cross-campaign budget shifts. 4. Measure weekly adoption progression toward the $105M annualized target.</a:t>
            </a:r>
          </a:p>
          <a:p/>
          <a:p>
            <a:r>
              <a:t>IMPLICATIONS &amp; RISKS:</a:t>
            </a:r>
          </a:p>
          <a:p>
            <a:r>
              <a:t>- Cannibalization of existing Search spend: Performance Max may absorb budget that would have been spent on Search anyway; must measure true incremental lift using a 10% holdout.</a:t>
            </a:r>
          </a:p>
          <a:p>
            <a:r>
              <a:t>- Search budget cannibalization if negative keywords are not structured properly</a:t>
            </a:r>
          </a:p>
          <a:p>
            <a:r>
              <a:t>- Advertiser dissatisfaction during the initial 2-week algorithmic calibration phase</a:t>
            </a:r>
          </a:p>
          <a:p>
            <a:r>
              <a:t>- Brand safety concerns with auto-generated creative assets</a:t>
            </a:r>
          </a:p>
          <a:p/>
          <a:p>
            <a:r>
              <a:t>MEASUREMENT &amp; CONTINUOUS IMPROVEMENT:</a:t>
            </a:r>
          </a:p>
          <a:p>
            <a:r>
              <a:t>None</a:t>
            </a:r>
          </a:p>
          <a:p/>
          <a:p>
            <a:r>
              <a:t>INTERVIEW FOLLOW-UP DEFENSE:</a:t>
            </a:r>
          </a:p>
          <a:p>
            <a:r>
              <a:t>COMMON CANDIDATE MISTAKES TO AVOID:</a:t>
            </a:r>
          </a:p>
          <a:p>
            <a:r>
              <a:t>- Focusing solely on ad spend without measuring advertiser ROAS and retention</a:t>
            </a:r>
          </a:p>
          <a:p>
            <a:r>
              <a:t>- Ignoring creative asset bottlenecks for small business owners</a:t>
            </a:r>
          </a:p>
          <a:p>
            <a:r>
              <a:t>- Failing to include a holdout control group to isolate true incremental lift from organic growth</a:t>
            </a:r>
          </a:p>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(C03):</a:t>
            </a:r>
          </a:p>
          <a:p/>
          <a:p>
            <a:r>
              <a:t>FULL PROMPT: "In GCS Mid-Market sales, each account strategist is assigned a portfolio of 200 SMB advertisers. However, deep 1:1 strategic consulting is time-intensive, and a seller can only deeply engage 40 accounts per quarter. How do you design an analytical scoring model to prioritize the top 40 accounts to maximize revenue yield and customer retention?"</a:t>
            </a:r>
          </a:p>
          <a:p/>
          <a:p>
            <a:r>
              <a:t>1. REPEAT THE QUESTION:</a:t>
            </a:r>
          </a:p>
          <a:p>
            <a:r>
              <a:t>'Thank you. To ensure perfect alignment: leadership has asked us to address: "In GCS Mid-Market sales, each account strategist is assigned a portfolio of 200 SMB advertisers. However, deep 1:1 strategic consulting is time-intensive, and a seller can only deeply engage 40 accounts per quarter. How do you design an analytical scoring model to prioritize the top 40 accounts to maximize revenue yield and customer retention?" Is that an accurate summary of our scope?'</a:t>
            </a:r>
          </a:p>
          <a:p/>
          <a:p>
            <a:r>
              <a:t>2. CLARIFYING QUESTIONS TO ASK:</a:t>
            </a:r>
          </a:p>
          <a:p>
            <a:r>
              <a:t>- "What constitutes 'deep engagement' (e.g. customized media plan, bi-weekly calls, quarterly business reviews)?"</a:t>
            </a:r>
          </a:p>
          <a:p>
            <a:r>
              <a:t>- "Is the primary goal maximizing in-quarter incremental spend, long-term LTV, or cross-product adoption?"</a:t>
            </a:r>
          </a:p>
          <a:p>
            <a:r>
              <a:t>- "What happens to the remaining 160 accounts (are they supported by automated digital scaled programs)?"</a:t>
            </a:r>
          </a:p>
          <a:p/>
          <a:p>
            <a:r>
              <a:t>3. WORKING ASSUMPTIONS TO STATE ALOUD:</a:t>
            </a:r>
          </a:p>
          <a:p>
            <a:r>
              <a:t>- Total book size is 200 SMB accounts per seller (illustrative).</a:t>
            </a:r>
          </a:p>
          <a:p>
            <a:r>
              <a:t>- Seller capacity is capped at 40 deep engagements per quarter (illustrative).</a:t>
            </a:r>
          </a:p>
          <a:p>
            <a:r>
              <a:t>- Top-tier prioritized accounts yield $4,500 in quarterly incremental upside under deep engagement vs. $1,200 baseline under random selection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(C03):</a:t>
            </a:r>
          </a:p>
          <a:p/>
          <a:p>
            <a:r>
              <a:t>INSIGHT SUMMARY:</a:t>
            </a:r>
          </a:p>
          <a:p>
            <a:r>
              <a:t>In this illustrative data, prioritizing the 40 accounts with unspent budget headroom and engagement propensity yields $180,000 in quarterly upside compared to $48,000 from random outreach, generating $132,000 in net incremental quarterly revenue per seller -&gt; hypothesis to test: Account prioritization based on addressable headroom and seller responsiveness produces higher yield per seller hour than tenure-based or uniform account coverage.</a:t>
            </a:r>
          </a:p>
          <a:p/>
          <a:p>
            <a:r>
              <a:t>DETAILED MATH STEPS:</a:t>
            </a:r>
          </a:p>
          <a:p>
            <a:r>
              <a:t>1. Calculate quarterly incremental upside from prioritized Tier 1 accounts</a:t>
            </a:r>
          </a:p>
          <a:p>
            <a:r>
              <a:t>   Calculation: 40 * 4500 = $180,000</a:t>
            </a:r>
          </a:p>
          <a:p>
            <a:r>
              <a:t>2. Calculate quarterly upside if seller engaged 40 random accounts at average book upside ($1,200)</a:t>
            </a:r>
          </a:p>
          <a:p>
            <a:r>
              <a:t>   Calculation: 40 * 1200 = $48,000</a:t>
            </a:r>
          </a:p>
          <a:p>
            <a:r>
              <a:t>3. Calculate net incremental gain per seller per quarter from prioritization model</a:t>
            </a:r>
          </a:p>
          <a:p>
            <a:r>
              <a:t>   Calculation: 180000 - 48000 = $132,000</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(C03):</a:t>
            </a:r>
          </a:p>
          <a:p/>
          <a:p>
            <a:r>
              <a:t>COMPLETE RECOMMENDATION:</a:t>
            </a:r>
          </a:p>
          <a:p>
            <a:r>
              <a:t>1. Implement a 2x2 Prioritization Matrix categorizing the 200 accounts into Tier 1 (40 focus accounts), Tier 2 (60 scaled check-ins), and Tier 3 (100 automated marketing). 2. Restructure seller weekly operating rhythm to dedicate 70% of consultative time to Tier 1, capturing the $132,000 incremental quarterly upside. 3. Establish monthly book re-scoring to rotate accounts as headroom is captured.</a:t>
            </a:r>
          </a:p>
          <a:p/>
          <a:p>
            <a:r>
              <a:t>IMPLICATIONS &amp; RISKS:</a:t>
            </a:r>
          </a:p>
          <a:p>
            <a:r>
              <a:t>- Risk of seller resistance if they have legacy relationships with lower-tier accounts</a:t>
            </a:r>
          </a:p>
          <a:p>
            <a:r>
              <a:t>- Model decay if external market shifts alter advertiser headroom unexpectedly</a:t>
            </a:r>
          </a:p>
          <a:p>
            <a:r>
              <a:t>- Potential churn in Tier 3 accounts if they feel abandoned without phone support</a:t>
            </a:r>
          </a:p>
          <a:p/>
          <a:p>
            <a:r>
              <a:t>MEASUREMENT &amp; CONTINUOUS IMPROVEMENT:</a:t>
            </a:r>
          </a:p>
          <a:p>
            <a:r>
              <a:t>None</a:t>
            </a:r>
          </a:p>
          <a:p/>
          <a:p>
            <a:r>
              <a:t>INTERVIEW FOLLOW-UP DEFENSE:</a:t>
            </a:r>
          </a:p>
          <a:p>
            <a:r>
              <a:t>COMMON CANDIDATE MISTAKES TO AVOID:</a:t>
            </a:r>
          </a:p>
          <a:p>
            <a:r>
              <a:t>- Prioritizing solely by current spend size rather than incremental growth headroom (preaching to the choir)</a:t>
            </a:r>
          </a:p>
          <a:p>
            <a:r>
              <a:t>- Ignoring seller capacity constraints and recommending deep touch for all 200 accounts</a:t>
            </a:r>
          </a:p>
          <a:p>
            <a:r>
              <a:t>- Failing to provide a coverage solution for the non-prioritized 160 accounts</a:t>
            </a:r>
          </a:p>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(C04):</a:t>
            </a:r>
          </a:p>
          <a:p/>
          <a:p>
            <a:r>
              <a:t>FULL PROMPT: "You are the StratOps Senior Analyst supporting the Global Head of GCS Onboarding. Design a comprehensive KPI tree and weekly executive dashboard to measure program health, seller effectiveness, and customer activation success."</a:t>
            </a:r>
          </a:p>
          <a:p/>
          <a:p>
            <a:r>
              <a:t>1. REPEAT THE QUESTION:</a:t>
            </a:r>
          </a:p>
          <a:p>
            <a:r>
              <a:t>'Thank you. To ensure perfect alignment: leadership has asked us to address: "You are the StratOps Senior Analyst supporting the Global Head of GCS Onboarding. Design a comprehensive KPI tree and weekly executive dashboard to measure program health, seller effectiveness, and customer activation success." Is that an accurate summary of our scope?'</a:t>
            </a:r>
          </a:p>
          <a:p/>
          <a:p>
            <a:r>
              <a:t>2. CLARIFYING QUESTIONS TO ASK:</a:t>
            </a:r>
          </a:p>
          <a:p>
            <a:r>
              <a:t>- "What is the official definition and duration of the Onboarding window (e.g. first 60 days vs. 90 days)?"</a:t>
            </a:r>
          </a:p>
          <a:p>
            <a:r>
              <a:t>- "What are the handoff boundaries between Acquisitions (who brought them in) and Grow (who manages them long-term)?"</a:t>
            </a:r>
          </a:p>
          <a:p>
            <a:r>
              <a:t>- "What executive actions will leadership take based on this dashboard (reallocating reps, tweaking training, or adjusting seller incentives)?"</a:t>
            </a:r>
          </a:p>
          <a:p/>
          <a:p>
            <a:r>
              <a:t>3. WORKING ASSUMPTIONS TO STATE ALOUD:</a:t>
            </a:r>
          </a:p>
          <a:p>
            <a:r>
              <a:t>- Monthly onboarding cohort is 15,000 new SMB advertisers globally (illustrative).</a:t>
            </a:r>
          </a:p>
          <a:p>
            <a:r>
              <a:t>- Current baseline Day-30 activation rate is 40% (6,000 advertisers); target is 55% (8,250 advertisers).</a:t>
            </a:r>
          </a:p>
          <a:p>
            <a:r>
              <a:t>- Average spend per activated advertiser in their first 90 days is $1,800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(C04):</a:t>
            </a:r>
          </a:p>
          <a:p/>
          <a:p>
            <a:r>
              <a:t>INSIGHT SUMMARY:</a:t>
            </a:r>
          </a:p>
          <a:p>
            <a:r>
              <a:t>In this illustrative data, advertisers who verify conversion tags and deliver impressions within 14 days achieve significantly higher retention, while those failing to activate experience elevated 90-day churn -&gt; hypothesis to test: Early milestone completion within the first 14 days is the primary leading driver of 90-day advertiser retention, making tag verification and first-week spend pacing the critical metrics for weekly onboarding operations.</a:t>
            </a:r>
          </a:p>
          <a:p/>
          <a:p>
            <a:r>
              <a:t>DETAILED MATH STEPS:</a:t>
            </a:r>
          </a:p>
          <a:p>
            <a:r>
              <a:t>1. Calculate incremental activated advertisers per cohort from 15-pt activation rate increase (40% to 55%)</a:t>
            </a:r>
          </a:p>
          <a:p>
            <a:r>
              <a:t>   Calculation: 15000 * (0.55 - 0.40) = 2,250 advertisers</a:t>
            </a:r>
          </a:p>
          <a:p>
            <a:r>
              <a:t>2. Calculate quarterly cumulative spend creation from 2,250 newly activated advertisers at $1,800 spend</a:t>
            </a:r>
          </a:p>
          <a:p>
            <a:r>
              <a:t>   Calculation: 2250 * 1800 = $4.05M ($4,050,000)</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(C04):</a:t>
            </a:r>
          </a:p>
          <a:p/>
          <a:p>
            <a:r>
              <a:t>COMPLETE RECOMMENDATION:</a:t>
            </a:r>
          </a:p>
          <a:p>
            <a:r>
              <a:t>1. Deploy a 3-tier Onboarding KPI Dashboard: Tier 1 (North Star: 90-day active retention), Tier 2 (Operational Leading: 14-day tag verification and first-week spend), Tier 3 (Seller Activity: time-to-first-touch). 2. Institute a Monday morning operational cadence reviewing 14-day cohort pacing across sales pods. 3. Target increasing 14-day activation from 40% to 55%, capturing 2,250 incremental active advertisers and $4.05M in quarterly spend.</a:t>
            </a:r>
          </a:p>
          <a:p/>
          <a:p>
            <a:r>
              <a:t>IMPLICATIONS &amp; RISKS:</a:t>
            </a:r>
          </a:p>
          <a:p>
            <a:r>
              <a:t>- Overwhelming leadership with too many operational micro-metrics; must keep top sheet to ≤5 metrics</a:t>
            </a:r>
          </a:p>
          <a:p>
            <a:r>
              <a:t>- Data latency: billing verification delays could make real-time weekly pacing difficult without automated ETL</a:t>
            </a:r>
          </a:p>
          <a:p>
            <a:r>
              <a:t>- Incentive misalignment if reps focus on fast activation at the expense of sustainable campaign setup</a:t>
            </a:r>
          </a:p>
          <a:p/>
          <a:p>
            <a:r>
              <a:t>MEASUREMENT &amp; CONTINUOUS IMPROVEMENT:</a:t>
            </a:r>
          </a:p>
          <a:p>
            <a:r>
              <a:t>None</a:t>
            </a:r>
          </a:p>
          <a:p/>
          <a:p>
            <a:r>
              <a:t>INTERVIEW FOLLOW-UP DEFENSE:</a:t>
            </a:r>
          </a:p>
          <a:p>
            <a:r>
              <a:t>COMMON CANDIDATE MISTAKES TO AVOID:</a:t>
            </a:r>
          </a:p>
          <a:p>
            <a:r>
              <a:t>- Listing 20 metrics without a hierarchical tree or clear North Star</a:t>
            </a:r>
          </a:p>
          <a:p>
            <a:r>
              <a:t>- Tracking only lagging financial results while ignoring leading operational inputs (speed to first touch, tag verification)</a:t>
            </a:r>
          </a:p>
          <a:p>
            <a:r>
              <a:t>- Omitting guardrail/counter-metrics to prevent gaming</a:t>
            </a:r>
          </a:p>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(C05):</a:t>
            </a:r>
          </a:p>
          <a:p/>
          <a:p>
            <a:r>
              <a:t>FULL PROMPT: "Estimate the total annual revenue opportunity for Google if GCS can successfully convert US small businesses that have a verified Google Business Profile (GBP) but have never run Google Ads."</a:t>
            </a:r>
          </a:p>
          <a:p/>
          <a:p>
            <a:r>
              <a:t>1. REPEAT THE QUESTION:</a:t>
            </a:r>
          </a:p>
          <a:p>
            <a:r>
              <a:t>'Thank you. To ensure perfect alignment: leadership has asked us to address: "Estimate the total annual revenue opportunity for Google if GCS can successfully convert US small businesses that have a verified Google Business Profile (GBP) but have never run Google Ads." Is that an accurate summary of our scope?'</a:t>
            </a:r>
          </a:p>
          <a:p/>
          <a:p>
            <a:r>
              <a:t>2. CLARIFYING QUESTIONS TO ASK:</a:t>
            </a:r>
          </a:p>
          <a:p>
            <a:r>
              <a:t>- "Are we estimating gross ad spend (top-line billing) or net Google revenue after publisher partner costs?"</a:t>
            </a:r>
          </a:p>
          <a:p>
            <a:r>
              <a:t>- "Are we considering a full 100% addressable market TAM or a realistic annual obtainable market (SAM/SOM)?"</a:t>
            </a:r>
          </a:p>
          <a:p>
            <a:r>
              <a:t>- "Should we include all business verticals or focus specifically on local service providers?"</a:t>
            </a:r>
          </a:p>
          <a:p/>
          <a:p>
            <a:r>
              <a:t>3. WORKING ASSUMPTIONS TO STATE ALOUD:</a:t>
            </a:r>
          </a:p>
          <a:p>
            <a:r>
              <a:t>- Total small businesses in the United States = 33,000,000 (US Small Business Administration benchmark, illustrative).</a:t>
            </a:r>
          </a:p>
          <a:p>
            <a:r>
              <a:t>- Percentage of US SMBs with a verified Google Business Profile = 60% (illustrative).</a:t>
            </a:r>
          </a:p>
          <a:p>
            <a:r>
              <a:t>- Percentage of GBP-verified SMBs that currently DO NOT advertise on Google = 80% (illustrative).</a:t>
            </a:r>
          </a:p>
          <a:p>
            <a:r>
              <a:t>- Realistic annual conversion target via self-serve prompts and seller outreach = 5% (illustrative).</a:t>
            </a:r>
          </a:p>
          <a:p>
            <a:r>
              <a:t>- Estimated average monthly ad spend for newly converted local SMB = $250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(C05):</a:t>
            </a:r>
          </a:p>
          <a:p/>
          <a:p>
            <a:r>
              <a:t>INSIGHT SUMMARY:</a:t>
            </a:r>
          </a:p>
          <a:p>
            <a:r>
              <a:t>In this illustrative data, an order-of-magnitude TAM estimate indicates ~15.84M verified US Google Business Profiles without active ads represent ~792,000 potential advertisers at a 5% annual conversion assumption, yielding ~$2.38B in annual gross advertising spend -&gt; hypothesis to test: In-product 1-click ad creation inside Google Business Profile can convert free local listings into active advertisers, though order-of-magnitude revenue assumptions require testing across micro-business churn and average starter budgets.</a:t>
            </a:r>
          </a:p>
          <a:p/>
          <a:p>
            <a:r>
              <a:t>DETAILED MATH STEPS:</a:t>
            </a:r>
          </a:p>
          <a:p>
            <a:r>
              <a:t>1. Calculate total verified GBP businesses in the US</a:t>
            </a:r>
          </a:p>
          <a:p>
            <a:r>
              <a:t>   Calculation: 33000000 * 0.60 = 19,800,000 SMBs</a:t>
            </a:r>
          </a:p>
          <a:p>
            <a:r>
              <a:t>2. Calculate addressable pool of GBP SMBs that currently do not advertise</a:t>
            </a:r>
          </a:p>
          <a:p>
            <a:r>
              <a:t>   Calculation: 19800000 * 0.80 = 15,840,000 SMBs</a:t>
            </a:r>
          </a:p>
          <a:p>
            <a:r>
              <a:t>3. Calculate newly converted advertisers at 5% annual conversion target</a:t>
            </a:r>
          </a:p>
          <a:p>
            <a:r>
              <a:t>   Calculation: 15840000 * 0.05 = 792,000 advertisers</a:t>
            </a:r>
          </a:p>
          <a:p>
            <a:r>
              <a:t>4. Calculate annual spend per converted advertiser</a:t>
            </a:r>
          </a:p>
          <a:p>
            <a:r>
              <a:t>   Calculation: 250 * 12 = $3,000</a:t>
            </a:r>
          </a:p>
          <a:p>
            <a:r>
              <a:t>5. Calculate total annual incremental revenue opportunity</a:t>
            </a:r>
          </a:p>
          <a:p>
            <a:r>
              <a:t>   Calculation: 792000 * 3000 = $2,376,000,000</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(C05):</a:t>
            </a:r>
          </a:p>
          <a:p/>
          <a:p>
            <a:r>
              <a:t>COMPLETE RECOMMENDATION:</a:t>
            </a:r>
          </a:p>
          <a:p>
            <a:r>
              <a:t>1. Build a 'One-Click Ad Launch' experience directly within the Google Business Profile owner console, pre-populating ad copy from verified business info. 2. Offer a targeted $100 starter ad credit to reduce trial friction among the 792,000 addressable SMBs. 3. Deploy automated Smart Campaigns optimized for local phone calls and direction requests. 4. Treat the $2.38B TAM as an order-of-magnitude ceiling, validating conversion velocity in a 3-city beta pilot.</a:t>
            </a:r>
          </a:p>
          <a:p/>
          <a:p>
            <a:r>
              <a:t>IMPLICATIONS &amp; RISKS:</a:t>
            </a:r>
          </a:p>
          <a:p>
            <a:r>
              <a:t>- Low retention risk: micro-advertisers may churn after the promotional credit expires if ROI isn't immediate</a:t>
            </a:r>
          </a:p>
          <a:p>
            <a:r>
              <a:t>- Customer support burden: 792,000 new micro-advertisers could overwhelm support channels without automated help</a:t>
            </a:r>
          </a:p>
          <a:p>
            <a:r>
              <a:t>- Ad quality and spam risk: verifying legitimate business credentials to prevent fraudulent listings</a:t>
            </a:r>
          </a:p>
          <a:p/>
          <a:p>
            <a:r>
              <a:t>MEASUREMENT &amp; CONTINUOUS IMPROVEMENT:</a:t>
            </a:r>
          </a:p>
          <a:p>
            <a:r>
              <a:t>None</a:t>
            </a:r>
          </a:p>
          <a:p/>
          <a:p>
            <a:r>
              <a:t>INTERVIEW FOLLOW-UP DEFENSE:</a:t>
            </a:r>
          </a:p>
          <a:p>
            <a:r>
              <a:t>COMMON CANDIDATE MISTAKES TO AVOID:</a:t>
            </a:r>
          </a:p>
          <a:p>
            <a:r>
              <a:t>- Using wild guesses without stating clear, structured assumptions</a:t>
            </a:r>
          </a:p>
          <a:p>
            <a:r>
              <a:t>- Assuming 100% of GBP owners will convert rather than modeling a realistic conversion rate</a:t>
            </a:r>
          </a:p>
          <a:p>
            <a:r>
              <a:t>- Failing to conduct a sanity check on the final dollar figure against Google's overall business scale</a:t>
            </a:r>
          </a:p>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(C06):</a:t>
            </a:r>
          </a:p>
          <a:p/>
          <a:p>
            <a:r>
              <a:t>FULL PROMPT: "GCS currently allocates a dedicated 1:1 phone sales team to support a tier of 50,000 lower-spend SMB advertisers (averaging $400/month). Leadership is considering transitioning this entire segment to a Scaled digital model (automated email, in-product guides, chat support) to reduce sales costs. Should we make this move?"</a:t>
            </a:r>
          </a:p>
          <a:p/>
          <a:p>
            <a:r>
              <a:t>1. REPEAT THE QUESTION:</a:t>
            </a:r>
          </a:p>
          <a:p>
            <a:r>
              <a:t>'Thank you. To ensure perfect alignment: leadership has asked us to address: "GCS currently allocates a dedicated 1:1 phone sales team to support a tier of 50,000 lower-spend SMB advertisers (averaging $400/month). Leadership is considering transitioning this entire segment to a Scaled digital model (automated email, in-product guides, chat support) to reduce sales costs. Should we make this move?" Is that an accurate summary of our scope?'</a:t>
            </a:r>
          </a:p>
          <a:p/>
          <a:p>
            <a:r>
              <a:t>2. CLARIFYING QUESTIONS TO ASK:</a:t>
            </a:r>
          </a:p>
          <a:p>
            <a:r>
              <a:t>- "What is the fully loaded annual cost per 1:1 phone sales rep, and what is their account coverage capacity?"</a:t>
            </a:r>
          </a:p>
          <a:p>
            <a:r>
              <a:t>- "What is the historical retention and spend growth under 1:1 phone support versus self-serve/scaled models?"</a:t>
            </a:r>
          </a:p>
          <a:p>
            <a:r>
              <a:t>- "Can we implement a hybrid model (e.g. scaled automation with on-demand seller booking for high-intent moments)?"</a:t>
            </a:r>
          </a:p>
          <a:p/>
          <a:p>
            <a:r>
              <a:t>3. WORKING ASSUMPTIONS TO STATE ALOUD:</a:t>
            </a:r>
          </a:p>
          <a:p>
            <a:r>
              <a:t>- Target segment: 50,000 SMB advertisers spending an average of $400/month ($20M/month total spend, $240M/year, illustrative).</a:t>
            </a:r>
          </a:p>
          <a:p>
            <a:r>
              <a:t>- 1:1 phone seller capacity is 250 accounts/seller; fully loaded cost per seller is $150,000/year (illustrative).</a:t>
            </a:r>
          </a:p>
          <a:p>
            <a:r>
              <a:t>- Scaled digital/vendor operational cost is $40 per account per year (illustrative).</a:t>
            </a:r>
          </a:p>
          <a:p>
            <a:r>
              <a:t>- Transitioning to Scaled is estimated to cause a 5-percentage-point increase in annual churn (from 25% churn to 30% churn,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(C06):</a:t>
            </a:r>
          </a:p>
          <a:p/>
          <a:p>
            <a:r>
              <a:t>INSIGHT SUMMARY:</a:t>
            </a:r>
          </a:p>
          <a:p>
            <a:r>
              <a:t>In this illustrative data, migrating 50,000 low-spend SMB advertisers to scaled support yields $28M in operational savings against $12M in churned revenue ($16M net revenue impact before margin), producing an illustrative $19.6M net profit view at an assumed 70% gross margin ($28M OpEx savings minus $8.4M gross profit lost) -&gt; hypothesis to test: Low-spend accounts can be served more cost-effectively via scaled digital channels, but preserving high-potential accounts requires dynamic segmentation before applying migration rules, and margin assumptions must be factored into true net profitability.</a:t>
            </a:r>
          </a:p>
          <a:p/>
          <a:p>
            <a:r>
              <a:t>DETAILED MATH STEPS:</a:t>
            </a:r>
          </a:p>
          <a:p>
            <a:r>
              <a:t>1. Calculate required sales headcount under 1:1 model (50,000 / 250)</a:t>
            </a:r>
          </a:p>
          <a:p>
            <a:r>
              <a:t>   Calculation: 50000 / 250 = 200 reps</a:t>
            </a:r>
          </a:p>
          <a:p>
            <a:r>
              <a:t>2. Calculate total annual 1:1 sales operational cost</a:t>
            </a:r>
          </a:p>
          <a:p>
            <a:r>
              <a:t>   Calculation: 200 * 150000 = $30,000,000</a:t>
            </a:r>
          </a:p>
          <a:p>
            <a:r>
              <a:t>3. Calculate annual scaled operational support cost (50,000 * $40)</a:t>
            </a:r>
          </a:p>
          <a:p>
            <a:r>
              <a:t>   Calculation: 50000 * 40 = $2,000,000</a:t>
            </a:r>
          </a:p>
          <a:p>
            <a:r>
              <a:t>4. Calculate gross annual operational cost savings</a:t>
            </a:r>
          </a:p>
          <a:p>
            <a:r>
              <a:t>   Calculation: 30000000 - 2000000 = $28,000,000</a:t>
            </a:r>
          </a:p>
          <a:p>
            <a:r>
              <a:t>5. Calculate annual revenue lost from 5% incremental churn (2,500 accounts * $400 * 12)</a:t>
            </a:r>
          </a:p>
          <a:p>
            <a:r>
              <a:t>   Calculation: 50000 * 0.05 * 400 * 12 = $12,000,000</a:t>
            </a:r>
          </a:p>
          <a:p>
            <a:r>
              <a:t>6. Calculate net annual revenue impact before operating margin ($28M savings - $12M churn loss)</a:t>
            </a:r>
          </a:p>
          <a:p>
            <a:r>
              <a:t>   Calculation: 28000000 - 12000000 = $16,000,000 (revenue basis)</a:t>
            </a:r>
          </a:p>
          <a:p>
            <a:r>
              <a:t>7. Calculate illustrative gross profit lost from churn at an assumed 70% gross margin: $12M * 0.70</a:t>
            </a:r>
          </a:p>
          <a:p>
            <a:r>
              <a:t>   Calculation: 12000000 * 0.70 = $8,400,000</a:t>
            </a:r>
          </a:p>
          <a:p>
            <a:r>
              <a:t>8. Calculate illustrative net profit view at 70% margin: $28M OpEx savings - $8.4M gross profit lost</a:t>
            </a:r>
          </a:p>
          <a:p>
            <a:r>
              <a:t>   Calculation: 28000000 - 8400000 = $19.6M ($19,600,000)</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(C06):</a:t>
            </a:r>
          </a:p>
          <a:p/>
          <a:p>
            <a:r>
              <a:t>COMPLETE RECOMMENDATION:</a:t>
            </a:r>
          </a:p>
          <a:p>
            <a:r>
              <a:t>1. Approve the transition to the Scaled model, capturing $16M in net annual revenue impact before operating margin and an illustrative $19.6M net profit view at an assumed 70% gross margin. 2. Implement a growth potential filter: keep the top 10% high-velocity accounts in pooled phone pods rather than full automated routing. 3. Deploy proactive in-product onboarding webinars and automated chat to mitigate the 5% churn risk among the 50,000 migrated accounts. 4. Redeploy 200 freed sales reps to high-headroom Mid-Market acquisition cohorts.</a:t>
            </a:r>
          </a:p>
          <a:p/>
          <a:p>
            <a:r>
              <a:t>IMPLICATIONS &amp; RISKS:</a:t>
            </a:r>
          </a:p>
          <a:p>
            <a:r>
              <a:t>- Negative brand sentiment among SMBs who feel 'downgraded' from human support</a:t>
            </a:r>
          </a:p>
          <a:p>
            <a:r>
              <a:t>- Seller morale and redeployment friction during sales team re-allocation</a:t>
            </a:r>
          </a:p>
          <a:p>
            <a:r>
              <a:t>- Missing breakout high-growth businesses that need human coaching in early stages</a:t>
            </a:r>
          </a:p>
          <a:p>
            <a:r>
              <a:t>- Revenue impact does not equal profit: the $16M net figure represents gross operational savings ($28M) minus gross revenue lost ($12M) before applying operating margin; an accurate net profit calculation requires applying Google's gross margin and customer lifetime value assumptions.</a:t>
            </a:r>
          </a:p>
          <a:p/>
          <a:p>
            <a:r>
              <a:t>MEASUREMENT &amp; CONTINUOUS IMPROVEMENT:</a:t>
            </a:r>
          </a:p>
          <a:p>
            <a:r>
              <a:t>None</a:t>
            </a:r>
          </a:p>
          <a:p/>
          <a:p>
            <a:r>
              <a:t>INTERVIEW FOLLOW-UP DEFENSE:</a:t>
            </a:r>
          </a:p>
          <a:p>
            <a:r>
              <a:t>COMMON CANDIDATE MISTAKES TO AVOID:</a:t>
            </a:r>
          </a:p>
          <a:p>
            <a:r>
              <a:t>- Looking only at cost savings ($28M) while completely ignoring revenue loss from customer churn</a:t>
            </a:r>
          </a:p>
          <a:p>
            <a:r>
              <a:t>- Viewing the decision as binary (all human vs. all bot) rather than designing a hybrid tiered solution</a:t>
            </a:r>
          </a:p>
          <a:p>
            <a:r>
              <a:t>- Failing to account for the commercial opportunity of redeploying seller capacity elsewhere</a:t>
            </a:r>
          </a:p>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(C07):</a:t>
            </a:r>
          </a:p>
          <a:p/>
          <a:p>
            <a:r>
              <a:t>FULL PROMPT: "GCS sales leadership launched a new seller incentive program designed to reward reps for pitching multi-product solutions (e.g. Search + PMax + YouTube). Leadership claims the program is a major success because sales are up 15%. How would you design a rigorous experiment to verify whether this incentive truly drove incremental revenue or simply rewarded existing momentum?"</a:t>
            </a:r>
          </a:p>
          <a:p/>
          <a:p>
            <a:r>
              <a:t>1. REPEAT THE QUESTION:</a:t>
            </a:r>
          </a:p>
          <a:p>
            <a:r>
              <a:t>'Thank you. To ensure perfect alignment: leadership has asked us to address: "GCS sales leadership launched a new seller incentive program designed to reward reps for pitching multi-product solutions (e.g. Search + PMax + YouTube). Leadership claims the program is a major success because sales are up 15%. How would you design a rigorous experiment to verify whether this incentive truly drove incremental revenue or simply rewarded existing momentum?" Is that an accurate summary of our scope?'</a:t>
            </a:r>
          </a:p>
          <a:p/>
          <a:p>
            <a:r>
              <a:t>2. CLARIFYING QUESTIONS TO ASK:</a:t>
            </a:r>
          </a:p>
          <a:p>
            <a:r>
              <a:t>- "How was the incentive structured (bonus per multi-product pitch, percentage bump on incremental spend, or quota accelerator)?"</a:t>
            </a:r>
          </a:p>
          <a:p>
            <a:r>
              <a:t>- "Was the rollout structured with a randomized control group, or was it rolled out globally at once?"</a:t>
            </a:r>
          </a:p>
          <a:p>
            <a:r>
              <a:t>- "Were there macroeconomic tailwinds (e.g. Q4 holiday seasonality) that coincided with the 15% lift?"</a:t>
            </a:r>
          </a:p>
          <a:p/>
          <a:p>
            <a:r>
              <a:t>3. WORKING ASSUMPTIONS TO STATE ALOUD:</a:t>
            </a:r>
          </a:p>
          <a:p>
            <a:r>
              <a:t>- Treatment group: 100 sellers managing 5,000 SMB accounts; Control group: 100 sellers managing 5,000 SMB accounts (illustrative).</a:t>
            </a:r>
          </a:p>
          <a:p>
            <a:r>
              <a:t>- Pre-period quarterly baseline spend per account = $3,000 ($15M baseline per group, illustrative).</a:t>
            </a:r>
          </a:p>
          <a:p>
            <a:r>
              <a:t>- Treatment post-period spend = $17,250,000 (+15% gross lift); Control post-period spend = $15,750,000 (+5% baseline market lift, illustrative).</a:t>
            </a:r>
          </a:p>
          <a:p>
            <a:r>
              <a:t>- Incentive payout cost = $4,000 per seller across 100 treatment sellers ($400,000 total payout,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(C07):</a:t>
            </a:r>
          </a:p>
          <a:p/>
          <a:p>
            <a:r>
              <a:t>INSIGHT SUMMARY:</a:t>
            </a:r>
          </a:p>
          <a:p>
            <a:r>
              <a:t>In this illustrative data, a Difference-in-Differences experiment isolates $1.50M in true incremental spend ($2.25M treatment lift minus $0.75M control growth) against $0.40M in incentive payouts, yielding $1.10M in net contribution after incentive cost on a revenue basis, and an illustrative $650,000 net profit view at an assumed 70% gross margin ($1.05M gross profit minus $0.40M incentive cost) -&gt; hypothesis to test: Targeted seller incentive bonuses generate measurable incremental ad revenue above macro market baseline, though net program return must account for gross margins and potential quarter-end budget exhaustion.</a:t>
            </a:r>
          </a:p>
          <a:p/>
          <a:p>
            <a:r>
              <a:t>DETAILED MATH STEPS:</a:t>
            </a:r>
          </a:p>
          <a:p>
            <a:r>
              <a:t>1. Calculate gross treatment spend lift ($17.25M - $15.00M)</a:t>
            </a:r>
          </a:p>
          <a:p>
            <a:r>
              <a:t>   Calculation: 17250000 - 15000000 = $2.25M ($2,250,000)</a:t>
            </a:r>
          </a:p>
          <a:p>
            <a:r>
              <a:t>2. Calculate baseline macro market growth from control group ($15.75M - $15.00M)</a:t>
            </a:r>
          </a:p>
          <a:p>
            <a:r>
              <a:t>   Calculation: 15750000 - 15000000 = $0.75M ($750,000)</a:t>
            </a:r>
          </a:p>
          <a:p>
            <a:r>
              <a:t>3. Calculate true net incremental revenue via Difference-in-Differences ($2.25M - $0.75M)</a:t>
            </a:r>
          </a:p>
          <a:p>
            <a:r>
              <a:t>   Calculation: 2250000 - 750000 = $1.50M ($1,500,000)</a:t>
            </a:r>
          </a:p>
          <a:p>
            <a:r>
              <a:t>4. Calculate total incentive bonus payout cost (100 reps * $4,000)</a:t>
            </a:r>
          </a:p>
          <a:p>
            <a:r>
              <a:t>   Calculation: 100 * 4000 = $0.40M ($400,000)</a:t>
            </a:r>
          </a:p>
          <a:p>
            <a:r>
              <a:t>5. Calculate net contribution after incentive cost (revenue basis; apply gross margin for profit) ($1.50M lift - $0.40M incentive cost)</a:t>
            </a:r>
          </a:p>
          <a:p>
            <a:r>
              <a:t>   Calculation: 1500000 - 400000 = $1.10M ($1,100,000)</a:t>
            </a:r>
          </a:p>
          <a:p>
            <a:r>
              <a:t>6. Calculate illustrative net profit after incentive cost at an assumed 70% gross margin: ($1.50M * 0.70) - $0.40M</a:t>
            </a:r>
          </a:p>
          <a:p>
            <a:r>
              <a:t>   Calculation: 1500000 * 0.70 - 400000 = $650,000 ($1.05M gross profit minus $0.40M incentive cost)</a:t>
            </a:r>
          </a:p>
          <a:p>
            <a:r>
              <a:t>7. Calculate net return on investment on revenue basis ($1.10M / $0.40M)</a:t>
            </a:r>
          </a:p>
          <a:p>
            <a:r>
              <a:t>   Calculation: 1100000 / 400000 = 2.75x</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(C07):</a:t>
            </a:r>
          </a:p>
          <a:p/>
          <a:p>
            <a:r>
              <a:t>COMPLETE RECOMMENDATION:</a:t>
            </a:r>
          </a:p>
          <a:p>
            <a:r>
              <a:t>1. Validate the incentive program as commercially viable, confirming $1.10M in net contribution after incentive cost (revenue basis) and an illustrative $650,000 net profit view at an assumed 70% gross margin. 2. Scale the incentive to the broader sales team while establishing clawbacks for advertisers that churn within 60 days of incentive payout. 3. Implement pacing guardrails to prevent reps from pulling forward future quarter spend to capture short-term bonuses.</a:t>
            </a:r>
          </a:p>
          <a:p/>
          <a:p>
            <a:r>
              <a:t>IMPLICATIONS &amp; RISKS:</a:t>
            </a:r>
          </a:p>
          <a:p>
            <a:r>
              <a:t>- Seller dissatisfaction in the control group if they feel unfairly excluded from earning potential</a:t>
            </a:r>
          </a:p>
          <a:p>
            <a:r>
              <a:t>- Gaming behavior: reps artificially splitting budgets across products without generating incremental spend</a:t>
            </a:r>
          </a:p>
          <a:p>
            <a:r>
              <a:t>- Budget depletion: advertisers exhausting quarterly marketing budgets early and going dark in month 3</a:t>
            </a:r>
          </a:p>
          <a:p>
            <a:r>
              <a:t>- Net revenue lift does not equal profit: the $1.10M figure represents net incremental advertising spend before operating margins; a formal profitability calculation must apply gross margin assumptions to the $1.50M incremental revenue.</a:t>
            </a:r>
          </a:p>
          <a:p/>
          <a:p>
            <a:r>
              <a:t>MEASUREMENT &amp; CONTINUOUS IMPROVEMENT:</a:t>
            </a:r>
          </a:p>
          <a:p>
            <a:r>
              <a:t>None</a:t>
            </a:r>
          </a:p>
          <a:p/>
          <a:p>
            <a:r>
              <a:t>INTERVIEW FOLLOW-UP DEFENSE:</a:t>
            </a:r>
          </a:p>
          <a:p>
            <a:r>
              <a:t>COMMON CANDIDATE MISTAKES TO AVOID:</a:t>
            </a:r>
          </a:p>
          <a:p>
            <a:r>
              <a:t>- Attributing 100% of the 15% gross lift to the incentive without controlling for baseline market trends</a:t>
            </a:r>
          </a:p>
          <a:p>
            <a:r>
              <a:t>- Randomizing at the advertiser level rather than seller level, creating severe seller confusion and contamination</a:t>
            </a:r>
          </a:p>
          <a:p>
            <a:r>
              <a:t>- Measuring only launch volume while ignoring 60-day customer retention and incentive ROI</a:t>
            </a:r>
          </a:p>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TALK TRACK FOR SLIDE A (C08):</a:t>
            </a:r>
          </a:p>
          <a:p/>
          <a:p>
            <a:r>
              <a:t>FULL PROMPT: "Sales and Product leadership are in a heated deadlock regarding the low adoption of a newly launched AI-assisted campaign creation feature in GCS. Product claims Sales isn't pitching it; Sales claims the feature produces low-quality ad copy that clients reject. As the StratOps Senior Analyst, you have 2 weeks to objectively diagnose the problem, align both stakeholders, and deliver an actionable path forward. What do you do?"</a:t>
            </a:r>
          </a:p>
          <a:p/>
          <a:p>
            <a:r>
              <a:t>1. REPEAT THE QUESTION:</a:t>
            </a:r>
          </a:p>
          <a:p>
            <a:r>
              <a:t>'Thank you. To ensure perfect alignment: leadership has asked us to address: "Sales and Product leadership are in a heated deadlock regarding the low adoption of a newly launched AI-assisted campaign creation feature in GCS. Product claims Sales isn't pitching it; Sales claims the feature produces low-quality ad copy that clients reject. As the StratOps Senior Analyst, you have 2 weeks to objectively diagnose the problem, align both stakeholders, and deliver an actionable path forward. What do you do?" Is that an accurate summary of our scope?'</a:t>
            </a:r>
          </a:p>
          <a:p/>
          <a:p>
            <a:r>
              <a:t>2. CLARIFYING QUESTIONS TO ASK:</a:t>
            </a:r>
          </a:p>
          <a:p>
            <a:r>
              <a:t>- "What was the adoption target, and what is the current actual adoption rate?"</a:t>
            </a:r>
          </a:p>
          <a:p>
            <a:r>
              <a:t>- "Are there specific product telemetry logs tracking where advertisers drop out of the AI workflow?"</a:t>
            </a:r>
          </a:p>
          <a:p>
            <a:r>
              <a:t>- "Who will be the executive decision-maker receiving our final two-week recommendation (e.g. VP of GCS and VP of Product)?"</a:t>
            </a:r>
          </a:p>
          <a:p/>
          <a:p>
            <a:r>
              <a:t>3. WORKING ASSUMPTIONS TO STATE ALOUD:</a:t>
            </a:r>
          </a:p>
          <a:p>
            <a:r>
              <a:t>- Target universe was 40,000 eligible SMB advertisers (illustrative).</a:t>
            </a:r>
          </a:p>
          <a:p>
            <a:r>
              <a:t>- Target adoption rate was 30% (12,000 accounts); current adoption is only 12% (4,800 accounts), leaving a 7,200 account deficit (illustrative).</a:t>
            </a:r>
          </a:p>
          <a:p>
            <a:r>
              <a:t>- Seller pitch rate is currently 45% (18,000 accounts pitched); client trial rate when pitched is 26.7% (4,800 adopted) (illustrative).</a:t>
            </a:r>
          </a:p>
          <a:p/>
          <a:p>
            <a:r>
              <a:t>4. TRANSITION TO STRUCTURE:</a:t>
            </a:r>
          </a:p>
          <a:p>
            <a:r>
              <a:t>'I'd like to take 30 seconds to structure my approach into three core analytical pillars. May I take a brief pause?'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STEP-BY-STEP ARITHMETIC &amp; HYPOTHESIS TESTING (C08):</a:t>
            </a:r>
          </a:p>
          <a:p/>
          <a:p>
            <a:r>
              <a:t>INSIGHT SUMMARY:</a:t>
            </a:r>
          </a:p>
          <a:p>
            <a:r>
              <a:t>In this illustrative data, 55% of eligible SMBs (22,000 accounts) were never pitched the feature, while 33% of advertisers who start the AI flow abandon it before completion. Raising the seller pitch rate from 45% to 80% adds ~3,733 adopters, closing ~52% of the 7,200 adoption gap -&gt; hypothesis to test: Sales pitch volume is the immediate lever closing ~52% of the gap, while improving prompt copy and onboarding friction is required to capture the remaining 48% and sustain long-term feature retention.</a:t>
            </a:r>
          </a:p>
          <a:p/>
          <a:p>
            <a:r>
              <a:t>DETAILED MATH STEPS:</a:t>
            </a:r>
          </a:p>
          <a:p>
            <a:r>
              <a:t>1. Calculate adoption gap between 30% target (12,000) and 12% actual (4,800) across 40,000 accounts</a:t>
            </a:r>
          </a:p>
          <a:p>
            <a:r>
              <a:t>   Calculation: 40000 * 0.30 - 4800 = 7,200 accounts</a:t>
            </a:r>
          </a:p>
          <a:p>
            <a:r>
              <a:t>2. Calculate unpitched eligible accounts due to low seller pitch rate (100% - 45%)</a:t>
            </a:r>
          </a:p>
          <a:p>
            <a:r>
              <a:t>   Calculation: 40000 - 18000 = 22,000 accounts</a:t>
            </a:r>
          </a:p>
          <a:p>
            <a:r>
              <a:t>3. Calculate potential adopters if seller pitch rate is increased from 45% to 80% (32,000 pitched at current 26.67% conversion)</a:t>
            </a:r>
          </a:p>
          <a:p>
            <a:r>
              <a:t>   Calculation: (32000 * (4800 / 18000)) - 4800 = 3,733 accounts</a:t>
            </a:r>
          </a:p>
          <a:p>
            <a:r>
              <a:t>4. Calculate share of adoption gap closed by increasing seller pitch rate to 80%</a:t>
            </a:r>
          </a:p>
          <a:p>
            <a:r>
              <a:t>   Calculation: 3733 / 7200 = 51.8% (~52%)</a:t>
            </a:r>
          </a:p>
          <a:p>
            <a:r>
              <a:t>5. Calculate remaining gap attributable to in-product friction (7,200 - 3,733)</a:t>
            </a:r>
          </a:p>
          <a:p>
            <a:r>
              <a:t>   Calculation: 7200 - 3733 = 3,467 accounts</a:t>
            </a:r>
          </a:p>
          <a:p/>
          <a:p>
            <a:r>
              <a:t>HINTS &amp; SENSITIVITY:</a:t>
            </a:r>
          </a:p>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EXECUTIVE RECOMMENDATION TALK TRACK (C08):</a:t>
            </a:r>
          </a:p>
          <a:p/>
          <a:p>
            <a:r>
              <a:t>COMPLETE RECOMMENDATION:</a:t>
            </a:r>
          </a:p>
          <a:p>
            <a:r>
              <a:t>1. Present a shared diagnostic bridge aligning Sales and Product leaders on the exact numbers: sales pitch coverage explains ~52% of the shortfall (3,733 accounts), while in-product drop-off accounts for the remaining 48% (3,467 accounts). 2. For Sales: establish a mandatory pitch prompt in seller CRM for eligible accounts to raise pitch coverage from 45% to 80%. 3. For Product: deploy an iterative copy refinement test and prompt preview to reduce the 33% drop-off rate. 4. StratOps cadence: track weekly funnel metrics across both pitch volume and completion rates to ensure balanced accountability.</a:t>
            </a:r>
          </a:p>
          <a:p/>
          <a:p>
            <a:r>
              <a:t>IMPLICATIONS &amp; RISKS:</a:t>
            </a:r>
          </a:p>
          <a:p>
            <a:r>
              <a:t>- Ego and political friction between senior directors; must focus ruthlessly on shared user data</a:t>
            </a:r>
          </a:p>
          <a:p>
            <a:r>
              <a:t>- Risk of seller burnout if forced to make pitches that clients still find underwhelming</a:t>
            </a:r>
          </a:p>
          <a:p>
            <a:r>
              <a:t>- Engineering cycle delays if product team pushes back against immediate UI fixes</a:t>
            </a:r>
          </a:p>
          <a:p/>
          <a:p>
            <a:r>
              <a:t>MEASUREMENT &amp; CONTINUOUS IMPROVEMENT:</a:t>
            </a:r>
          </a:p>
          <a:p>
            <a:r>
              <a:t>None</a:t>
            </a:r>
          </a:p>
          <a:p/>
          <a:p>
            <a:r>
              <a:t>INTERVIEW FOLLOW-UP DEFENSE:</a:t>
            </a:r>
          </a:p>
          <a:p>
            <a:r>
              <a:t>COMMON CANDIDATE MISTAKES TO AVOID:</a:t>
            </a:r>
          </a:p>
          <a:p>
            <a:r>
              <a:t>- Taking sides with either Sales or Product based on personal bias</a:t>
            </a:r>
          </a:p>
          <a:p>
            <a:r>
              <a:t>- Relying solely on anecdotal hallway conversations instead of instrumented funnel data</a:t>
            </a:r>
          </a:p>
          <a:p>
            <a:r>
              <a:t>- Failing to deliver a concrete, day-by-day two-week project plan</a:t>
            </a:r>
          </a:p>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2011680"/>
            <a:ext cx="10362895" cy="2743200"/>
          </a:xfrm>
          <a:prstGeom prst="rect">
            <a:avLst/>
          </a:prstGeom>
          <a:noFill/>
        </p:spPr>
        <p:txBody>
          <a:bodyPr wrap="square">
            <a:spAutoFit/>
          </a:bodyPr>
          <a:lstStyle/>
          <a:p>
            <a:pPr>
              <a:defRPr sz="2000" b="1">
                <a:solidFill>
                  <a:srgbClr val="1A73E8"/>
                </a:solidFill>
                <a:latin typeface="Arial"/>
              </a:defRPr>
            </a:pPr>
            <a:r>
              <a:t>Google Customer Solutions (GCS) Strategy &amp; Operations</a:t>
            </a:r>
          </a:p>
          <a:p>
            <a:pPr>
              <a:defRPr sz="3600" b="1">
                <a:solidFill>
                  <a:srgbClr val="202124"/>
                </a:solidFill>
                <a:latin typeface="Arial"/>
              </a:defRPr>
            </a:pPr>
            <a:r>
              <a:t>Case Practice &amp; Hypothetical Scenarios Workbook</a:t>
            </a:r>
          </a:p>
          <a:p>
            <a:pPr>
              <a:defRPr sz="1400">
                <a:solidFill>
                  <a:srgbClr val="5F6368"/>
                </a:solidFill>
                <a:latin typeface="Arial"/>
              </a:defRPr>
            </a:pPr>
            <a:r>
              <a:t>Candidate: Eric Wang · Senior Analyst Prep · Round 1 (Oct 5, 2026) · 8 Cases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400" b="1">
                <a:solidFill>
                  <a:srgbClr val="202124"/>
                </a:solidFill>
              </a:defRPr>
            </a:pPr>
            <a:r>
              <a:t>Active Case Practice Instructions</a:t>
            </a:r>
          </a:p>
          <a:p>
            <a:pPr>
              <a:spcBef>
                <a:spcPts val="2000"/>
              </a:spcBef>
              <a:defRPr sz="1400">
                <a:solidFill>
                  <a:srgbClr val="202124"/>
                </a:solidFill>
              </a:defRPr>
            </a:pPr>
            <a:r>
              <a:t>1. Read Slide A prompt aloud under 45-minute mock conditions.</a:t>
            </a:r>
            <a:br/>
            <a:r>
              <a:t>2. Pause: spend 30–60 seconds writing clarifying questions and stating assumptions.</a:t>
            </a:r>
            <a:br/>
            <a:r>
              <a:t>3. On Slide B, establish a 3-pillar structure before referencing data.</a:t>
            </a:r>
            <a:br/>
            <a:r>
              <a:t>4. On Slide C, synthesize top recommendations before reviewing speaker notes.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400" b="1">
                <a:solidFill>
                  <a:srgbClr val="202124"/>
                </a:solidFill>
              </a:defRPr>
            </a:pPr>
            <a:r>
              <a:t>6-Step Recruiter Case Framework</a:t>
            </a:r>
          </a:p>
          <a:p>
            <a:pPr>
              <a:spcBef>
                <a:spcPts val="1600"/>
              </a:spcBef>
              <a:defRPr sz="1400">
                <a:solidFill>
                  <a:srgbClr val="202124"/>
                </a:solidFill>
              </a:defRPr>
            </a:pPr>
            <a:r>
              <a:t>1. Repeat &amp; Frame: restate objective and clarify scope.</a:t>
            </a:r>
            <a:br/>
            <a:r>
              <a:t>2. Clarify &amp; Assume: state baseline operational assumptions.</a:t>
            </a:r>
            <a:br/>
            <a:r>
              <a:t>3. Pause &amp; Structure: build 3 MECE branches.</a:t>
            </a:r>
            <a:br/>
            <a:r>
              <a:t>4. Root in Data &amp; Math: vocalize step-by-step arithmetic.</a:t>
            </a:r>
            <a:br/>
            <a:r>
              <a:t>5. Implications &amp; Risks: address cannibalization and seller gaming.</a:t>
            </a:r>
            <a:br/>
            <a:r>
              <a:t>6. Synthesize: deliver top-line recommendation and continuous improvement.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400" b="1">
                <a:solidFill>
                  <a:srgbClr val="202124"/>
                </a:solidFill>
              </a:defRPr>
            </a:pPr>
            <a:r>
              <a:t>Evaluation Scorecard (Google 4 Attributes)</a:t>
            </a:r>
          </a:p>
          <a:p>
            <a:pPr>
              <a:spcBef>
                <a:spcPts val="1600"/>
              </a:spcBef>
              <a:defRPr sz="1400">
                <a:solidFill>
                  <a:srgbClr val="202124"/>
                </a:solidFill>
              </a:defRPr>
            </a:pPr>
            <a:r>
              <a:t>• General Cognitive Ability: Structured problem decomposition, numerical fluency, edge-case reasoning.</a:t>
            </a:r>
            <a:br/>
            <a:r>
              <a:t>• Googleyness: Doing the right thing, user empathy, collaborative alignment.</a:t>
            </a:r>
            <a:br/>
            <a:r>
              <a:t>• Leadership: Driving decision clarity, influencing without authority, operational ownership.</a:t>
            </a:r>
            <a:br/>
            <a:r>
              <a:t>• Role-Related Knowledge: GCS commercial acumen, advertiser funnel mechanics, seller operating cadences.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C01: SMB Retention Drop</a:t>
            </a:r>
          </a:p>
          <a:p>
            <a:pPr>
              <a:spcBef>
                <a:spcPts val="2400"/>
              </a:spcBef>
              <a:defRPr sz="1600" b="1">
                <a:solidFill>
                  <a:srgbClr val="1A73E8"/>
                </a:solidFill>
              </a:defRPr>
            </a:pPr>
            <a:r>
              <a:t>Prompt: "Diagnose an 8-pt drop in 90-day retention among new SMB advertisers and recommend corrective actions."</a:t>
            </a:r>
          </a:p>
          <a:p>
            <a:pPr>
              <a:spcBef>
                <a:spcPts val="2000"/>
              </a:spcBef>
              <a:defRPr sz="1400" b="1">
                <a:solidFill>
                  <a:srgbClr val="D93025"/>
                </a:solidFill>
              </a:defRPr>
            </a:pPr>
            <a:r>
              <a:t>Pause: write your clarifying questions.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C01: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Self-Serve Digital: 15000</a:t>
            </a:r>
          </a:p>
          <a:p>
            <a:pPr>
              <a:spcBef>
                <a:spcPts val="200"/>
              </a:spcBef>
              <a:defRPr sz="1100">
                <a:solidFill>
                  <a:srgbClr val="5F6368"/>
                </a:solidFill>
              </a:defRPr>
            </a:pPr>
            <a:r>
              <a:t>• Sales-Assisted (Acquisitions): 10000</a:t>
            </a:r>
          </a:p>
          <a:p>
            <a:pPr>
              <a:spcBef>
                <a:spcPts val="200"/>
              </a:spcBef>
              <a:defRPr sz="1100">
                <a:solidFill>
                  <a:srgbClr val="5F6368"/>
                </a:solidFill>
              </a:defRPr>
            </a:pPr>
            <a:r>
              <a:t>• Tagless Accounts (No Conversion Tracking): 4000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C01: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Implement a mandatory Tag Verification Milestone: require advertisers in Sales-Assisted onboarding...</a:t>
            </a:r>
          </a:p>
          <a:p>
            <a:pPr>
              <a:spcBef>
                <a:spcPts val="800"/>
              </a:spcBef>
              <a:defRPr sz="1200" b="1">
                <a:solidFill>
                  <a:srgbClr val="202124"/>
                </a:solidFill>
              </a:defRPr>
            </a:pPr>
            <a:r>
              <a:t>• 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C02: Performance Max Adoption</a:t>
            </a:r>
          </a:p>
          <a:p>
            <a:pPr>
              <a:spcBef>
                <a:spcPts val="2400"/>
              </a:spcBef>
              <a:defRPr sz="1600" b="1">
                <a:solidFill>
                  <a:srgbClr val="1A73E8"/>
                </a:solidFill>
              </a:defRPr>
            </a:pPr>
            <a:r>
              <a:t>Prompt: "Accelerate Performance Max adoption among 100k existing SMB Search advertisers with creative asset friction."</a:t>
            </a:r>
          </a:p>
          <a:p>
            <a:pPr>
              <a:spcBef>
                <a:spcPts val="2000"/>
              </a:spcBef>
              <a:defRPr sz="1400" b="1">
                <a:solidFill>
                  <a:srgbClr val="D93025"/>
                </a:solidFill>
              </a:defRPr>
            </a:pPr>
            <a:r>
              <a:t>Pause: write your clarifying questions.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C02: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High Asset Readiness (E-comm): 30000</a:t>
            </a:r>
          </a:p>
          <a:p>
            <a:pPr>
              <a:spcBef>
                <a:spcPts val="200"/>
              </a:spcBef>
              <a:defRPr sz="1100">
                <a:solidFill>
                  <a:srgbClr val="5F6368"/>
                </a:solidFill>
              </a:defRPr>
            </a:pPr>
            <a:r>
              <a:t>• Medium Readiness (Local Services): 45000</a:t>
            </a:r>
          </a:p>
          <a:p>
            <a:pPr>
              <a:spcBef>
                <a:spcPts val="200"/>
              </a:spcBef>
              <a:defRPr sz="1100">
                <a:solidFill>
                  <a:srgbClr val="5F6368"/>
                </a:solidFill>
              </a:defRPr>
            </a:pPr>
            <a:r>
              <a:t>• Low Readiness (Niche B2B): 25000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C02: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Launch a tiered rollout prioritizing the target 25,000 high-readiness E-commerce and...</a:t>
            </a:r>
          </a:p>
          <a:p>
            <a:pPr>
              <a:spcBef>
                <a:spcPts val="800"/>
              </a:spcBef>
              <a:defRPr sz="1200" b="1">
                <a:solidFill>
                  <a:srgbClr val="202124"/>
                </a:solidFill>
              </a:defRPr>
            </a:pPr>
            <a:r>
              <a:t>• 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C03: Seller Book Prioritization</a:t>
            </a:r>
          </a:p>
          <a:p>
            <a:pPr>
              <a:spcBef>
                <a:spcPts val="2400"/>
              </a:spcBef>
              <a:defRPr sz="1600" b="1">
                <a:solidFill>
                  <a:srgbClr val="1A73E8"/>
                </a:solidFill>
              </a:defRPr>
            </a:pPr>
            <a:r>
              <a:t>Prompt: "Prioritize a seller's book from 200 accounts down to the top 40 high-yield opportunities."</a:t>
            </a:r>
          </a:p>
          <a:p>
            <a:pPr>
              <a:spcBef>
                <a:spcPts val="2000"/>
              </a:spcBef>
              <a:defRPr sz="1400" b="1">
                <a:solidFill>
                  <a:srgbClr val="D93025"/>
                </a:solidFill>
              </a:defRPr>
            </a:pPr>
            <a:r>
              <a:t>Pause: write your clarifying questions.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C03: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Tier 1: High Upside, High Propensity: 40</a:t>
            </a:r>
          </a:p>
          <a:p>
            <a:pPr>
              <a:spcBef>
                <a:spcPts val="200"/>
              </a:spcBef>
              <a:defRPr sz="1100">
                <a:solidFill>
                  <a:srgbClr val="5F6368"/>
                </a:solidFill>
              </a:defRPr>
            </a:pPr>
            <a:r>
              <a:t>• Tier 2: High Upside, Low Propensity: 60</a:t>
            </a:r>
          </a:p>
          <a:p>
            <a:pPr>
              <a:spcBef>
                <a:spcPts val="200"/>
              </a:spcBef>
              <a:defRPr sz="1100">
                <a:solidFill>
                  <a:srgbClr val="5F6368"/>
                </a:solidFill>
              </a:defRPr>
            </a:pPr>
            <a:r>
              <a:t>• Tier 3: Stable / Self-Sufficient: 100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C03: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Implement a 2x2 Prioritization Matrix categorizing the 200 accounts into Tier...</a:t>
            </a:r>
          </a:p>
          <a:p>
            <a:pPr>
              <a:spcBef>
                <a:spcPts val="800"/>
              </a:spcBef>
              <a:defRPr sz="1200" b="1">
                <a:solidFill>
                  <a:srgbClr val="202124"/>
                </a:solidFill>
              </a:defRPr>
            </a:pPr>
            <a:r>
              <a:t>• 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C04: Onboarding KPI Dashboard</a:t>
            </a:r>
          </a:p>
          <a:p>
            <a:pPr>
              <a:spcBef>
                <a:spcPts val="2400"/>
              </a:spcBef>
              <a:defRPr sz="1600" b="1">
                <a:solidFill>
                  <a:srgbClr val="1A73E8"/>
                </a:solidFill>
              </a:defRPr>
            </a:pPr>
            <a:r>
              <a:t>Prompt: "Design a 3-tier KPI tree and weekly operational dashboard for GCS onboarding leadership."</a:t>
            </a:r>
          </a:p>
          <a:p>
            <a:pPr>
              <a:spcBef>
                <a:spcPts val="2000"/>
              </a:spcBef>
              <a:defRPr sz="1400" b="1">
                <a:solidFill>
                  <a:srgbClr val="D93025"/>
                </a:solidFill>
              </a:defRPr>
            </a:pPr>
            <a:r>
              <a:t>Pause: write your clarifying questions.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C04: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North Star: 90-Day Active Retention Rate</a:t>
            </a:r>
          </a:p>
          <a:p>
            <a:pPr>
              <a:spcBef>
                <a:spcPts val="200"/>
              </a:spcBef>
              <a:defRPr sz="1100">
                <a:solidFill>
                  <a:srgbClr val="5F6368"/>
                </a:solidFill>
              </a:defRPr>
            </a:pPr>
            <a:r>
              <a:t>• Funnel Input: Day-14 Tag Verification Rate</a:t>
            </a:r>
          </a:p>
          <a:p>
            <a:pPr>
              <a:spcBef>
                <a:spcPts val="200"/>
              </a:spcBef>
              <a:defRPr sz="1100">
                <a:solidFill>
                  <a:srgbClr val="5F6368"/>
                </a:solidFill>
              </a:defRPr>
            </a:pPr>
            <a:r>
              <a:t>• Seller Activity: Consultation Completion Rate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C04: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Deploy a 3-tier Onboarding KPI Dashboard: Tier 1 (North Star: 90-day...</a:t>
            </a:r>
          </a:p>
          <a:p>
            <a:pPr>
              <a:spcBef>
                <a:spcPts val="800"/>
              </a:spcBef>
              <a:defRPr sz="1200" b="1">
                <a:solidFill>
                  <a:srgbClr val="202124"/>
                </a:solidFill>
              </a:defRPr>
            </a:pPr>
            <a:r>
              <a:t>• 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C05: Google Business Profile TAM</a:t>
            </a:r>
          </a:p>
          <a:p>
            <a:pPr>
              <a:spcBef>
                <a:spcPts val="2400"/>
              </a:spcBef>
              <a:defRPr sz="1600" b="1">
                <a:solidFill>
                  <a:srgbClr val="1A73E8"/>
                </a:solidFill>
              </a:defRPr>
            </a:pPr>
            <a:r>
              <a:t>Prompt: "Size the revenue opportunity of converting US SMB Google Business Profiles into active advertisers."</a:t>
            </a:r>
          </a:p>
          <a:p>
            <a:pPr>
              <a:spcBef>
                <a:spcPts val="2000"/>
              </a:spcBef>
              <a:defRPr sz="1400" b="1">
                <a:solidFill>
                  <a:srgbClr val="D93025"/>
                </a:solidFill>
              </a:defRPr>
            </a:pPr>
            <a:r>
              <a:t>Pause: write your clarifying questions.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C05: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Total US SMBs: 33,000,000</a:t>
            </a:r>
          </a:p>
          <a:p>
            <a:pPr>
              <a:spcBef>
                <a:spcPts val="200"/>
              </a:spcBef>
              <a:defRPr sz="1100">
                <a:solidFill>
                  <a:srgbClr val="5F6368"/>
                </a:solidFill>
              </a:defRPr>
            </a:pPr>
            <a:r>
              <a:t>• GBP Verified Share: 60%</a:t>
            </a:r>
          </a:p>
          <a:p>
            <a:pPr>
              <a:spcBef>
                <a:spcPts val="200"/>
              </a:spcBef>
              <a:defRPr sz="1100">
                <a:solidFill>
                  <a:srgbClr val="5F6368"/>
                </a:solidFill>
              </a:defRPr>
            </a:pPr>
            <a:r>
              <a:t>• GBP Total Count: 19,800,000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C05: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Build a 'One-Click Ad Launch' experience directly within the Google Business...</a:t>
            </a:r>
          </a:p>
          <a:p>
            <a:pPr>
              <a:spcBef>
                <a:spcPts val="800"/>
              </a:spcBef>
              <a:defRPr sz="1200" b="1">
                <a:solidFill>
                  <a:srgbClr val="202124"/>
                </a:solidFill>
              </a:defRPr>
            </a:pPr>
            <a:r>
              <a:t>• 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C06: Scaled Support Migration</a:t>
            </a:r>
          </a:p>
          <a:p>
            <a:pPr>
              <a:spcBef>
                <a:spcPts val="2400"/>
              </a:spcBef>
              <a:defRPr sz="1600" b="1">
                <a:solidFill>
                  <a:srgbClr val="1A73E8"/>
                </a:solidFill>
              </a:defRPr>
            </a:pPr>
            <a:r>
              <a:t>Prompt: "Evaluate migrating 50k low-spend SMB advertisers from 1:1 phone sellers to scaled support."</a:t>
            </a:r>
          </a:p>
          <a:p>
            <a:pPr>
              <a:spcBef>
                <a:spcPts val="2000"/>
              </a:spcBef>
              <a:defRPr sz="1400" b="1">
                <a:solidFill>
                  <a:srgbClr val="D93025"/>
                </a:solidFill>
              </a:defRPr>
            </a:pPr>
            <a:r>
              <a:t>Pause: write your clarifying questions.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C06: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Current 1:1 Phone Model: $30,000,000</a:t>
            </a:r>
          </a:p>
          <a:p>
            <a:pPr>
              <a:spcBef>
                <a:spcPts val="200"/>
              </a:spcBef>
              <a:defRPr sz="1100">
                <a:solidFill>
                  <a:srgbClr val="5F6368"/>
                </a:solidFill>
              </a:defRPr>
            </a:pPr>
            <a:r>
              <a:t>• Proposed Scaled Model: $0</a:t>
            </a:r>
          </a:p>
          <a:p>
            <a:pPr>
              <a:spcBef>
                <a:spcPts val="200"/>
              </a:spcBef>
              <a:defRPr sz="1100">
                <a:solidFill>
                  <a:srgbClr val="5F6368"/>
                </a:solidFill>
              </a:defRPr>
            </a:pPr>
            <a:r>
              <a:t>• Financial Delta: -$30M</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C06: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Approve the transition to the Scaled model, capturing $16M in net...</a:t>
            </a:r>
          </a:p>
          <a:p>
            <a:pPr>
              <a:spcBef>
                <a:spcPts val="800"/>
              </a:spcBef>
              <a:defRPr sz="1200" b="1">
                <a:solidFill>
                  <a:srgbClr val="202124"/>
                </a:solidFill>
              </a:defRPr>
            </a:pPr>
            <a:r>
              <a:t>• 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C07: Seller Incentive Experiment</a:t>
            </a:r>
          </a:p>
          <a:p>
            <a:pPr>
              <a:spcBef>
                <a:spcPts val="2400"/>
              </a:spcBef>
              <a:defRPr sz="1600" b="1">
                <a:solidFill>
                  <a:srgbClr val="1A73E8"/>
                </a:solidFill>
              </a:defRPr>
            </a:pPr>
            <a:r>
              <a:t>Prompt: "Design an experiment evaluating whether a multi-product seller incentive drove incremental revenue."</a:t>
            </a:r>
          </a:p>
          <a:p>
            <a:pPr>
              <a:spcBef>
                <a:spcPts val="2000"/>
              </a:spcBef>
              <a:defRPr sz="1400" b="1">
                <a:solidFill>
                  <a:srgbClr val="D93025"/>
                </a:solidFill>
              </a:defRPr>
            </a:pPr>
            <a:r>
              <a:t>Pause: write your clarifying questions.</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C07: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Treatment (Incentivized): $15,000,000</a:t>
            </a:r>
          </a:p>
          <a:p>
            <a:pPr>
              <a:spcBef>
                <a:spcPts val="200"/>
              </a:spcBef>
              <a:defRPr sz="1100">
                <a:solidFill>
                  <a:srgbClr val="5F6368"/>
                </a:solidFill>
              </a:defRPr>
            </a:pPr>
            <a:r>
              <a:t>• Control (Standard Comp): $15,000,000</a:t>
            </a:r>
          </a:p>
          <a:p>
            <a:pPr>
              <a:spcBef>
                <a:spcPts val="200"/>
              </a:spcBef>
              <a:defRPr sz="1100">
                <a:solidFill>
                  <a:srgbClr val="5F6368"/>
                </a:solidFill>
              </a:defRPr>
            </a:pPr>
            <a:r>
              <a:t>• Net Incremental Impact: $0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C07: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Validate the incentive program as commercially viable, confirming $1.10M in net...</a:t>
            </a:r>
          </a:p>
          <a:p>
            <a:pPr>
              <a:spcBef>
                <a:spcPts val="800"/>
              </a:spcBef>
              <a:defRPr sz="1200" b="1">
                <a:solidFill>
                  <a:srgbClr val="202124"/>
                </a:solidFill>
              </a:defRPr>
            </a:pPr>
            <a:r>
              <a:t>• 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371600"/>
            <a:ext cx="10362895" cy="4114800"/>
          </a:xfrm>
          <a:prstGeom prst="rect">
            <a:avLst/>
          </a:prstGeom>
          <a:noFill/>
        </p:spPr>
        <p:txBody>
          <a:bodyPr wrap="square">
            <a:spAutoFit/>
          </a:bodyPr>
          <a:lstStyle/>
          <a:p>
            <a:pPr>
              <a:defRPr sz="2400" b="1">
                <a:solidFill>
                  <a:srgbClr val="202124"/>
                </a:solidFill>
              </a:defRPr>
            </a:pPr>
            <a:r>
              <a:t>C08: AI Adoption Deadlock</a:t>
            </a:r>
          </a:p>
          <a:p>
            <a:pPr>
              <a:spcBef>
                <a:spcPts val="2400"/>
              </a:spcBef>
              <a:defRPr sz="1600" b="1">
                <a:solidFill>
                  <a:srgbClr val="1A73E8"/>
                </a:solidFill>
              </a:defRPr>
            </a:pPr>
            <a:r>
              <a:t>Prompt: "Resolve sales vs product deadlock regarding low adoption of AI campaign creation tools."</a:t>
            </a:r>
          </a:p>
          <a:p>
            <a:pPr>
              <a:spcBef>
                <a:spcPts val="2000"/>
              </a:spcBef>
              <a:defRPr sz="1400" b="1">
                <a:solidFill>
                  <a:srgbClr val="D93025"/>
                </a:solidFill>
              </a:defRPr>
            </a:pPr>
            <a:r>
              <a:t>Pause: write your clarifying questions.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C08: Analytical Structure &amp; Data</a:t>
            </a:r>
          </a:p>
          <a:p>
            <a:pPr>
              <a:spcBef>
                <a:spcPts val="1000"/>
              </a:spcBef>
              <a:defRPr sz="1200" b="1">
                <a:solidFill>
                  <a:srgbClr val="1A73E8"/>
                </a:solidFill>
              </a:defRPr>
            </a:pPr>
            <a:r>
              <a:t>Pillars: 1. Funnel Segmentation | 2. Operational Drivers | 3. Financial &amp; Scale Impact</a:t>
            </a:r>
          </a:p>
          <a:p>
            <a:pPr>
              <a:spcBef>
                <a:spcPts val="1200"/>
              </a:spcBef>
              <a:defRPr sz="1200" b="1">
                <a:solidFill>
                  <a:srgbClr val="202124"/>
                </a:solidFill>
              </a:defRPr>
            </a:pPr>
            <a:r>
              <a:t>Illustrative Operational Data (All figures illustrative):</a:t>
            </a:r>
          </a:p>
          <a:p>
            <a:pPr>
              <a:spcBef>
                <a:spcPts val="200"/>
              </a:spcBef>
              <a:defRPr sz="1100">
                <a:solidFill>
                  <a:srgbClr val="5F6368"/>
                </a:solidFill>
              </a:defRPr>
            </a:pPr>
            <a:r>
              <a:t>• 1. Eligible Universe: 40,000 accounts</a:t>
            </a:r>
          </a:p>
          <a:p>
            <a:pPr>
              <a:spcBef>
                <a:spcPts val="200"/>
              </a:spcBef>
              <a:defRPr sz="1100">
                <a:solidFill>
                  <a:srgbClr val="5F6368"/>
                </a:solidFill>
              </a:defRPr>
            </a:pPr>
            <a:r>
              <a:t>• 2. Seller Pitch Volume: 18,000 pitched (45%)</a:t>
            </a:r>
          </a:p>
          <a:p>
            <a:pPr>
              <a:spcBef>
                <a:spcPts val="200"/>
              </a:spcBef>
              <a:defRPr sz="1100">
                <a:solidFill>
                  <a:srgbClr val="5F6368"/>
                </a:solidFill>
              </a:defRPr>
            </a:pPr>
            <a:r>
              <a:t>• 3. Initiated AI Setup: 7,200 initiated (40% of pitched)</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047923" cy="73152"/>
          </a:xfrm>
          <a:prstGeom prst="rect">
            <a:avLst/>
          </a:prstGeom>
          <a:solidFill>
            <a:srgbClr val="1A7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047923" y="0"/>
            <a:ext cx="3047923" cy="73152"/>
          </a:xfrm>
          <a:prstGeom prst="rect">
            <a:avLst/>
          </a:prstGeom>
          <a:solidFill>
            <a:srgbClr val="D930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5847" y="0"/>
            <a:ext cx="3047923" cy="73152"/>
          </a:xfrm>
          <a:prstGeom prst="rect">
            <a:avLst/>
          </a:prstGeom>
          <a:solidFill>
            <a:srgbClr val="F9AB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9143771" y="0"/>
            <a:ext cx="3047923" cy="73152"/>
          </a:xfrm>
          <a:prstGeom prst="rect">
            <a:avLst/>
          </a:prstGeom>
          <a:solidFill>
            <a:srgbClr val="1E8E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446520"/>
            <a:ext cx="10728655" cy="320040"/>
          </a:xfrm>
          <a:prstGeom prst="rect">
            <a:avLst/>
          </a:prstGeom>
          <a:noFill/>
        </p:spPr>
        <p:txBody>
          <a:bodyPr wrap="square">
            <a:spAutoFit/>
          </a:bodyPr>
          <a:lstStyle/>
          <a:p>
            <a:pPr>
              <a:defRPr sz="900">
                <a:solidFill>
                  <a:srgbClr val="5F6368"/>
                </a:solidFill>
                <a:latin typeface="Arial"/>
              </a:defRPr>
            </a:pPr>
            <a:r>
              <a:t>Personal interview prep for Eric Wang · Not affiliated with or endorsed by Google · Built 2026-09-30-v3</a:t>
            </a:r>
          </a:p>
        </p:txBody>
      </p:sp>
      <p:sp>
        <p:nvSpPr>
          <p:cNvPr id="7" name="TextBox 6"/>
          <p:cNvSpPr txBox="1"/>
          <p:nvPr/>
        </p:nvSpPr>
        <p:spPr>
          <a:xfrm>
            <a:off x="914400" y="1097280"/>
            <a:ext cx="10362895" cy="4572000"/>
          </a:xfrm>
          <a:prstGeom prst="rect">
            <a:avLst/>
          </a:prstGeom>
          <a:noFill/>
        </p:spPr>
        <p:txBody>
          <a:bodyPr wrap="square">
            <a:spAutoFit/>
          </a:bodyPr>
          <a:lstStyle/>
          <a:p>
            <a:pPr>
              <a:defRPr sz="2200" b="1">
                <a:solidFill>
                  <a:srgbClr val="202124"/>
                </a:solidFill>
              </a:defRPr>
            </a:pPr>
            <a:r>
              <a:t>C08: Reveal &amp; Strategic Recommendations</a:t>
            </a:r>
          </a:p>
          <a:p>
            <a:pPr>
              <a:spcBef>
                <a:spcPts val="400"/>
              </a:spcBef>
              <a:defRPr sz="1100">
                <a:solidFill>
                  <a:srgbClr val="1A73E8"/>
                </a:solidFill>
              </a:defRPr>
            </a:pPr>
            <a:r>
              <a:t>Executive Synthesis (See speaker notes for complete talk track)</a:t>
            </a:r>
          </a:p>
          <a:p>
            <a:pPr>
              <a:spcBef>
                <a:spcPts val="1400"/>
              </a:spcBef>
              <a:defRPr sz="1200" b="1">
                <a:solidFill>
                  <a:srgbClr val="202124"/>
                </a:solidFill>
              </a:defRPr>
            </a:pPr>
            <a:r>
              <a:t>• 1...</a:t>
            </a:r>
          </a:p>
          <a:p>
            <a:pPr>
              <a:spcBef>
                <a:spcPts val="800"/>
              </a:spcBef>
              <a:defRPr sz="1200" b="1">
                <a:solidFill>
                  <a:srgbClr val="202124"/>
                </a:solidFill>
              </a:defRPr>
            </a:pPr>
            <a:r>
              <a:t>• Present a shared diagnostic bridge aligning Sales and Product leaders on...</a:t>
            </a:r>
          </a:p>
          <a:p>
            <a:pPr>
              <a:spcBef>
                <a:spcPts val="800"/>
              </a:spcBef>
              <a:defRPr sz="1200" b="1">
                <a:solidFill>
                  <a:srgbClr val="202124"/>
                </a:solidFill>
              </a:defRPr>
            </a:pPr>
            <a:r>
              <a:t>• 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